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16/07/1441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Liver disorders and liver function test (LFT)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 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Dr.Qutaiba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Abdulkareem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Qasim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PhD</a:t>
            </a:r>
            <a:r>
              <a:rPr lang="en-US" b="1" dirty="0" smtClean="0">
                <a:solidFill>
                  <a:schemeClr val="tx1"/>
                </a:solidFill>
              </a:rPr>
              <a:t>. In Clinical </a:t>
            </a:r>
            <a:r>
              <a:rPr lang="en-US" b="1" dirty="0" smtClean="0">
                <a:solidFill>
                  <a:schemeClr val="tx1"/>
                </a:solidFill>
              </a:rPr>
              <a:t>Biochemistry</a:t>
            </a:r>
            <a:endParaRPr lang="ar-IQ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Unconjugated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hyperbilirubinaemia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 smtClean="0"/>
              <a:t>occurs if there is:</a:t>
            </a:r>
          </a:p>
          <a:p>
            <a:pPr algn="l">
              <a:buNone/>
            </a:pPr>
            <a:r>
              <a:rPr lang="en-US" sz="2800" dirty="0" smtClean="0"/>
              <a:t>1-marked increase in the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load as a result of </a:t>
            </a:r>
            <a:r>
              <a:rPr lang="en-US" sz="2800" dirty="0" err="1" smtClean="0"/>
              <a:t>haemolysis</a:t>
            </a:r>
            <a:r>
              <a:rPr lang="en-US" sz="2800" dirty="0" smtClean="0"/>
              <a:t>, or of the breakdown of large amounts of blood after </a:t>
            </a:r>
            <a:r>
              <a:rPr lang="en-US" sz="2800" dirty="0" err="1" smtClean="0"/>
              <a:t>haemorrhage</a:t>
            </a:r>
            <a:r>
              <a:rPr lang="en-US" sz="2800" dirty="0" smtClean="0"/>
              <a:t> into the gastrointestinal tract or, for example, under the skin due to extensive bruising; in cases of </a:t>
            </a:r>
            <a:r>
              <a:rPr lang="en-US" sz="2800" dirty="0" err="1" smtClean="0"/>
              <a:t>haemolysis</a:t>
            </a:r>
            <a:r>
              <a:rPr lang="en-US" sz="2800" dirty="0" smtClean="0"/>
              <a:t>, plasma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rarely exceeds 75</a:t>
            </a:r>
            <a:r>
              <a:rPr lang="el-GR" sz="2800" dirty="0" smtClean="0"/>
              <a:t>μ</a:t>
            </a:r>
            <a:r>
              <a:rPr lang="en-US" sz="2800" dirty="0" smtClean="0"/>
              <a:t>mol/L 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2-impaired binding of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to </a:t>
            </a:r>
            <a:r>
              <a:rPr lang="en-US" sz="2800" dirty="0" err="1" smtClean="0"/>
              <a:t>ligandin</a:t>
            </a:r>
            <a:r>
              <a:rPr lang="en-US" sz="2800" dirty="0" smtClean="0"/>
              <a:t> or impaired</a:t>
            </a:r>
          </a:p>
          <a:p>
            <a:pPr algn="l">
              <a:buNone/>
            </a:pPr>
            <a:r>
              <a:rPr lang="en-US" sz="2800" dirty="0" smtClean="0"/>
              <a:t>conjugation with </a:t>
            </a:r>
            <a:r>
              <a:rPr lang="en-US" sz="2800" dirty="0" err="1" smtClean="0"/>
              <a:t>glucuronate</a:t>
            </a:r>
            <a:r>
              <a:rPr lang="en-US" sz="2800" dirty="0" smtClean="0"/>
              <a:t> in the liver.</a:t>
            </a:r>
            <a:endParaRPr lang="ar-IQ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Unconjugated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hyperbilirubinaemia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214974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In some pathological conditions, plasma </a:t>
            </a: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 levels may increase so much </a:t>
            </a:r>
          </a:p>
          <a:p>
            <a:pPr algn="l">
              <a:buNone/>
            </a:pPr>
            <a:r>
              <a:rPr lang="en-US" dirty="0" smtClean="0"/>
              <a:t>that they exceed the protein-binding capacity. The lipid-soluble, unbound </a:t>
            </a:r>
            <a:r>
              <a:rPr lang="en-US" dirty="0" err="1" smtClean="0"/>
              <a:t>bilirubin</a:t>
            </a:r>
            <a:r>
              <a:rPr lang="en-US" dirty="0" smtClean="0"/>
              <a:t> damages brain cells (</a:t>
            </a:r>
            <a:r>
              <a:rPr lang="en-US" dirty="0" err="1" smtClean="0">
                <a:solidFill>
                  <a:srgbClr val="FF0000"/>
                </a:solidFill>
              </a:rPr>
              <a:t>kernicterus</a:t>
            </a:r>
            <a:r>
              <a:rPr lang="en-US" dirty="0" smtClean="0"/>
              <a:t>). </a:t>
            </a:r>
          </a:p>
          <a:p>
            <a:pPr algn="l">
              <a:buNone/>
            </a:pPr>
            <a:r>
              <a:rPr lang="en-US" dirty="0" smtClean="0"/>
              <a:t>This is most likely to occur in newborn, particularly premature, </a:t>
            </a:r>
            <a:r>
              <a:rPr lang="ar-IQ" dirty="0" smtClean="0"/>
              <a:t> </a:t>
            </a:r>
            <a:r>
              <a:rPr lang="en-US" dirty="0" smtClean="0"/>
              <a:t>infants in whom the hepatic conjugating mechanisms are immature. </a:t>
            </a:r>
          </a:p>
          <a:p>
            <a:pPr algn="l">
              <a:buNone/>
            </a:pPr>
            <a:r>
              <a:rPr lang="en-US" dirty="0" smtClean="0"/>
              <a:t>In addition, the proportion of unbound, </a:t>
            </a: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, and therefore the risk of cerebral damage, increases if: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1-</a:t>
            </a:r>
            <a:r>
              <a:rPr lang="en-US" dirty="0" smtClean="0"/>
              <a:t>plasma albumin concentration is low,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2-</a:t>
            </a:r>
            <a:r>
              <a:rPr lang="en-US" dirty="0" smtClean="0"/>
              <a:t>unconjugated </a:t>
            </a:r>
            <a:r>
              <a:rPr lang="en-US" dirty="0" err="1" smtClean="0"/>
              <a:t>bilirubin</a:t>
            </a:r>
            <a:r>
              <a:rPr lang="en-US" dirty="0" smtClean="0"/>
              <a:t> is displaced from binding</a:t>
            </a:r>
          </a:p>
          <a:p>
            <a:pPr algn="l">
              <a:buNone/>
            </a:pPr>
            <a:r>
              <a:rPr lang="en-US" dirty="0" smtClean="0"/>
              <a:t>sites, for example by high levels of free fatty acids or</a:t>
            </a:r>
          </a:p>
          <a:p>
            <a:pPr algn="l">
              <a:buNone/>
            </a:pPr>
            <a:r>
              <a:rPr lang="en-US" dirty="0" smtClean="0"/>
              <a:t>drugs such as </a:t>
            </a:r>
            <a:r>
              <a:rPr lang="en-US" dirty="0" err="1" smtClean="0"/>
              <a:t>salicylates</a:t>
            </a:r>
            <a:r>
              <a:rPr lang="en-US" dirty="0" smtClean="0"/>
              <a:t> or </a:t>
            </a:r>
            <a:r>
              <a:rPr lang="en-US" dirty="0" err="1" smtClean="0"/>
              <a:t>sulphonamides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Unconjugated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hyperbilirubinaemia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l">
              <a:buNone/>
            </a:pP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 is normally all protein</a:t>
            </a:r>
          </a:p>
          <a:p>
            <a:pPr algn="l">
              <a:buNone/>
            </a:pPr>
            <a:r>
              <a:rPr lang="en-US" dirty="0" smtClean="0"/>
              <a:t>bound and is not water soluble and therefore cannot be excreted in the urine.</a:t>
            </a:r>
          </a:p>
          <a:p>
            <a:pPr algn="l">
              <a:buNone/>
            </a:pPr>
            <a:r>
              <a:rPr lang="en-US" dirty="0" smtClean="0"/>
              <a:t> Patients with </a:t>
            </a: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hyperbilirubinaemia</a:t>
            </a:r>
            <a:r>
              <a:rPr lang="en-US" dirty="0" smtClean="0"/>
              <a:t> do not have </a:t>
            </a:r>
            <a:r>
              <a:rPr lang="en-US" dirty="0" err="1" smtClean="0">
                <a:solidFill>
                  <a:srgbClr val="FF0000"/>
                </a:solidFill>
              </a:rPr>
              <a:t>bilirubinuria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(‘</a:t>
            </a:r>
            <a:r>
              <a:rPr lang="en-US" dirty="0" err="1" smtClean="0"/>
              <a:t>acholuric</a:t>
            </a:r>
            <a:r>
              <a:rPr lang="en-US" dirty="0" smtClean="0"/>
              <a:t> jaundice’) such as </a:t>
            </a:r>
            <a:r>
              <a:rPr lang="en-US" dirty="0" smtClean="0">
                <a:solidFill>
                  <a:srgbClr val="FF0000"/>
                </a:solidFill>
              </a:rPr>
              <a:t>Gilbert’s syndrome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Conjugated </a:t>
            </a:r>
            <a:r>
              <a:rPr lang="en-US" sz="3600" b="1" dirty="0" err="1" smtClean="0">
                <a:solidFill>
                  <a:srgbClr val="FF0000"/>
                </a:solidFill>
              </a:rPr>
              <a:t>bilirubinaemia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dirty="0" smtClean="0"/>
              <a:t>is one of the earliest signs of impaired hepatic excretion. In most cases of jaundice in adults, both conjugated and </a:t>
            </a:r>
            <a:r>
              <a:rPr lang="en-US" dirty="0" err="1" smtClean="0"/>
              <a:t>unconjugated</a:t>
            </a:r>
            <a:r>
              <a:rPr lang="en-US" dirty="0" smtClean="0"/>
              <a:t> fractions of </a:t>
            </a:r>
            <a:r>
              <a:rPr lang="en-US" dirty="0" err="1" smtClean="0"/>
              <a:t>bilirubin</a:t>
            </a:r>
            <a:r>
              <a:rPr lang="en-US" dirty="0" smtClean="0"/>
              <a:t> are increased in plasma but conjugated </a:t>
            </a:r>
            <a:r>
              <a:rPr lang="en-US" dirty="0" err="1" smtClean="0"/>
              <a:t>bilirubin</a:t>
            </a:r>
            <a:r>
              <a:rPr lang="en-US" dirty="0" smtClean="0"/>
              <a:t> predominates. </a:t>
            </a:r>
          </a:p>
          <a:p>
            <a:pPr algn="l">
              <a:buNone/>
            </a:pPr>
            <a:r>
              <a:rPr lang="en-US" dirty="0" smtClean="0"/>
              <a:t>Conjugated </a:t>
            </a:r>
            <a:r>
              <a:rPr lang="en-US" dirty="0" err="1" smtClean="0"/>
              <a:t>bilirubin</a:t>
            </a:r>
            <a:r>
              <a:rPr lang="en-US" dirty="0" smtClean="0"/>
              <a:t> is water soluble and is less strongly protein bound than the </a:t>
            </a:r>
            <a:r>
              <a:rPr lang="en-US" dirty="0" err="1" smtClean="0"/>
              <a:t>unconjugated</a:t>
            </a:r>
            <a:r>
              <a:rPr lang="en-US" dirty="0" smtClean="0"/>
              <a:t> form, and therefore can be excreted in the urine. </a:t>
            </a:r>
            <a:r>
              <a:rPr lang="en-US" dirty="0" err="1" smtClean="0">
                <a:solidFill>
                  <a:srgbClr val="FF0000"/>
                </a:solidFill>
              </a:rPr>
              <a:t>Bilirubinuria</a:t>
            </a:r>
            <a:r>
              <a:rPr lang="en-US" dirty="0" smtClean="0">
                <a:solidFill>
                  <a:srgbClr val="FF0000"/>
                </a:solidFill>
              </a:rPr>
              <a:t> is always pathological</a:t>
            </a:r>
            <a:r>
              <a:rPr lang="en-US" dirty="0" smtClean="0"/>
              <a:t>. Dark urine</a:t>
            </a:r>
          </a:p>
          <a:p>
            <a:pPr algn="l">
              <a:buNone/>
            </a:pPr>
            <a:r>
              <a:rPr lang="en-US" dirty="0" smtClean="0"/>
              <a:t>may be an early sign of some forms of </a:t>
            </a:r>
            <a:r>
              <a:rPr lang="en-US" dirty="0" err="1" smtClean="0"/>
              <a:t>hepatobiliary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disease.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Conjugated </a:t>
            </a:r>
            <a:r>
              <a:rPr lang="en-US" sz="3600" b="1" dirty="0" err="1" smtClean="0">
                <a:solidFill>
                  <a:srgbClr val="FF0000"/>
                </a:solidFill>
              </a:rPr>
              <a:t>bilirubinaemia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10000"/>
          </a:bodyPr>
          <a:lstStyle/>
          <a:p>
            <a:pPr algn="l">
              <a:buNone/>
            </a:pPr>
            <a:r>
              <a:rPr lang="en-US" dirty="0" smtClean="0"/>
              <a:t>Conjugated </a:t>
            </a:r>
            <a:r>
              <a:rPr lang="en-US" dirty="0" err="1" smtClean="0"/>
              <a:t>bilirubin</a:t>
            </a:r>
            <a:r>
              <a:rPr lang="en-US" dirty="0" smtClean="0"/>
              <a:t> enters the gut lumen in bile; it</a:t>
            </a:r>
          </a:p>
          <a:p>
            <a:pPr algn="l">
              <a:buNone/>
            </a:pPr>
            <a:r>
              <a:rPr lang="en-US" dirty="0" smtClean="0"/>
              <a:t>is broken down by bacteria in the distal ileum and the</a:t>
            </a:r>
          </a:p>
          <a:p>
            <a:pPr algn="l">
              <a:buNone/>
            </a:pPr>
            <a:r>
              <a:rPr lang="en-US" dirty="0" smtClean="0"/>
              <a:t>colon into a group of products known as </a:t>
            </a:r>
            <a:r>
              <a:rPr lang="en-US" dirty="0" err="1" smtClean="0"/>
              <a:t>stercobilinogen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dirty="0" err="1" smtClean="0"/>
              <a:t>faecal</a:t>
            </a:r>
            <a:r>
              <a:rPr lang="en-US" dirty="0" smtClean="0"/>
              <a:t> </a:t>
            </a:r>
            <a:r>
              <a:rPr lang="en-US" dirty="0" err="1" smtClean="0"/>
              <a:t>urobilinogen</a:t>
            </a:r>
            <a:r>
              <a:rPr lang="en-US" dirty="0" smtClean="0"/>
              <a:t>). Some is absorbed into the</a:t>
            </a:r>
          </a:p>
          <a:p>
            <a:pPr algn="l">
              <a:buNone/>
            </a:pPr>
            <a:r>
              <a:rPr lang="en-US" dirty="0" smtClean="0"/>
              <a:t>portal circulation, most of which is re-excreted in bile</a:t>
            </a:r>
          </a:p>
          <a:p>
            <a:pPr algn="l">
              <a:buNone/>
            </a:pPr>
            <a:r>
              <a:rPr lang="en-US" dirty="0" smtClean="0"/>
              <a:t>(</a:t>
            </a:r>
            <a:r>
              <a:rPr lang="en-US" dirty="0" err="1" smtClean="0"/>
              <a:t>enterohepatic</a:t>
            </a:r>
            <a:r>
              <a:rPr lang="en-US" dirty="0" smtClean="0"/>
              <a:t> circulation). A small amount enters</a:t>
            </a:r>
          </a:p>
          <a:p>
            <a:pPr algn="l">
              <a:buNone/>
            </a:pPr>
            <a:r>
              <a:rPr lang="en-US" dirty="0" smtClean="0"/>
              <a:t>the systemic circulation and is excreted in the urine</a:t>
            </a:r>
          </a:p>
          <a:p>
            <a:pPr algn="l">
              <a:buNone/>
            </a:pPr>
            <a:r>
              <a:rPr lang="en-US" dirty="0" smtClean="0"/>
              <a:t>as </a:t>
            </a:r>
            <a:r>
              <a:rPr lang="en-US" dirty="0" err="1" smtClean="0"/>
              <a:t>urobilinogen</a:t>
            </a:r>
            <a:r>
              <a:rPr lang="en-US" dirty="0" smtClean="0"/>
              <a:t>, which can be oxidized to a </a:t>
            </a:r>
            <a:r>
              <a:rPr lang="en-US" dirty="0" err="1" smtClean="0"/>
              <a:t>coloured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pigment, </a:t>
            </a:r>
            <a:r>
              <a:rPr lang="en-US" dirty="0" err="1" smtClean="0"/>
              <a:t>urobilin</a:t>
            </a:r>
            <a:r>
              <a:rPr lang="en-US" dirty="0" smtClean="0"/>
              <a:t>.</a:t>
            </a: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Urobilinogen</a:t>
            </a:r>
            <a:endParaRPr lang="ar-IQ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800" dirty="0" err="1" smtClean="0"/>
              <a:t>Urobilinogen</a:t>
            </a:r>
            <a:r>
              <a:rPr lang="en-US" sz="2800" dirty="0" smtClean="0"/>
              <a:t>, unlike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, is often detectable in the urine of normal people by testing with commercial strip tests, particularly if the urine, and therefore the</a:t>
            </a:r>
          </a:p>
          <a:p>
            <a:pPr algn="l">
              <a:buNone/>
            </a:pPr>
            <a:r>
              <a:rPr lang="en-US" sz="2800" dirty="0" err="1" smtClean="0"/>
              <a:t>urobilinogen</a:t>
            </a:r>
            <a:r>
              <a:rPr lang="en-US" sz="2800" dirty="0" smtClean="0"/>
              <a:t>, is concentrated. Urinary </a:t>
            </a:r>
            <a:r>
              <a:rPr lang="en-US" sz="2800" dirty="0" err="1" smtClean="0"/>
              <a:t>urobilinogen</a:t>
            </a:r>
            <a:r>
              <a:rPr lang="en-US" sz="2800" dirty="0" smtClean="0"/>
              <a:t> concentration is increased in the following situations: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1-</a:t>
            </a:r>
            <a:r>
              <a:rPr lang="en-US" sz="2800" dirty="0" smtClean="0"/>
              <a:t>When </a:t>
            </a:r>
            <a:r>
              <a:rPr lang="en-US" sz="2800" dirty="0" err="1" smtClean="0"/>
              <a:t>haemolysis</a:t>
            </a:r>
            <a:r>
              <a:rPr lang="en-US" sz="2800" dirty="0" smtClean="0"/>
              <a:t> is very </a:t>
            </a:r>
            <a:r>
              <a:rPr lang="en-US" sz="2800" dirty="0" err="1" smtClean="0"/>
              <a:t>severe:An</a:t>
            </a:r>
            <a:r>
              <a:rPr lang="en-US" sz="2800" dirty="0" smtClean="0"/>
              <a:t> increased amount</a:t>
            </a:r>
          </a:p>
          <a:p>
            <a:pPr algn="l">
              <a:buNone/>
            </a:pPr>
            <a:r>
              <a:rPr lang="en-US" sz="2800" dirty="0" smtClean="0"/>
              <a:t>of </a:t>
            </a:r>
            <a:r>
              <a:rPr lang="en-US" sz="2800" dirty="0" err="1" smtClean="0"/>
              <a:t>urobilinogen</a:t>
            </a:r>
            <a:r>
              <a:rPr lang="en-US" sz="2800" dirty="0" smtClean="0"/>
              <a:t> is formed and absorbed. If the hepatic capacity to re-secrete it is exceeded, it is passed in the urine.</a:t>
            </a:r>
          </a:p>
          <a:p>
            <a:pPr algn="l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2-</a:t>
            </a:r>
            <a:r>
              <a:rPr lang="en-US" sz="2800" dirty="0" smtClean="0"/>
              <a:t>When liver damage impairs re-excretion of normal</a:t>
            </a:r>
          </a:p>
          <a:p>
            <a:pPr algn="l">
              <a:buNone/>
            </a:pPr>
            <a:r>
              <a:rPr lang="en-US" sz="2800" dirty="0" smtClean="0"/>
              <a:t>amounts of </a:t>
            </a:r>
            <a:r>
              <a:rPr lang="en-US" sz="2800" dirty="0" err="1" smtClean="0"/>
              <a:t>urobilinogen</a:t>
            </a:r>
            <a:r>
              <a:rPr lang="en-US" sz="2800" dirty="0" smtClean="0"/>
              <a:t> into the bile.</a:t>
            </a:r>
            <a:endParaRPr lang="ar-IQ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Jaundice in the newborn infant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dirty="0" smtClean="0"/>
              <a:t>Red cell destruction, together with immature hepatic processing of </a:t>
            </a:r>
            <a:r>
              <a:rPr lang="en-US" dirty="0" err="1" smtClean="0"/>
              <a:t>bilirubin</a:t>
            </a:r>
            <a:r>
              <a:rPr lang="en-US" dirty="0" smtClean="0"/>
              <a:t>, may cause a high plasma level</a:t>
            </a:r>
          </a:p>
          <a:p>
            <a:pPr algn="l">
              <a:buNone/>
            </a:pPr>
            <a:r>
              <a:rPr lang="en-US" dirty="0" smtClean="0"/>
              <a:t>of </a:t>
            </a: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 in the newborn infant; so called</a:t>
            </a:r>
          </a:p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physiological jaundice </a:t>
            </a:r>
            <a:r>
              <a:rPr lang="en-US" dirty="0" smtClean="0"/>
              <a:t>is common. Normal full term</a:t>
            </a:r>
          </a:p>
          <a:p>
            <a:pPr algn="l">
              <a:buNone/>
            </a:pPr>
            <a:r>
              <a:rPr lang="en-US" dirty="0" smtClean="0"/>
              <a:t>babies may show jaundice between days 2 and 8</a:t>
            </a:r>
          </a:p>
          <a:p>
            <a:pPr algn="l">
              <a:buNone/>
            </a:pPr>
            <a:r>
              <a:rPr lang="en-US" dirty="0" smtClean="0"/>
              <a:t>of life. Physiological jaundice rarely exceeds 100 </a:t>
            </a:r>
            <a:r>
              <a:rPr lang="en-US" dirty="0" err="1" smtClean="0"/>
              <a:t>μmol</a:t>
            </a:r>
            <a:r>
              <a:rPr lang="en-US" dirty="0" smtClean="0"/>
              <a:t>/L.</a:t>
            </a:r>
          </a:p>
          <a:p>
            <a:pPr algn="l">
              <a:buNone/>
            </a:pPr>
            <a:r>
              <a:rPr lang="en-US" dirty="0" smtClean="0"/>
              <a:t>Jaundice on the first day of life is invariably </a:t>
            </a:r>
            <a:r>
              <a:rPr lang="en-US" dirty="0" smtClean="0">
                <a:solidFill>
                  <a:srgbClr val="FF0000"/>
                </a:solidFill>
              </a:rPr>
              <a:t>pathological</a:t>
            </a:r>
            <a:r>
              <a:rPr lang="en-US" dirty="0" smtClean="0"/>
              <a:t>,</a:t>
            </a:r>
          </a:p>
          <a:p>
            <a:pPr algn="l">
              <a:buNone/>
            </a:pPr>
            <a:r>
              <a:rPr lang="en-US" dirty="0" smtClean="0"/>
              <a:t>as are levels of </a:t>
            </a:r>
            <a:r>
              <a:rPr lang="en-US" dirty="0" err="1" smtClean="0"/>
              <a:t>bilirubin</a:t>
            </a:r>
            <a:r>
              <a:rPr lang="en-US" dirty="0" smtClean="0"/>
              <a:t> exceeding 100 </a:t>
            </a:r>
            <a:r>
              <a:rPr lang="en-US" dirty="0" err="1" smtClean="0"/>
              <a:t>mmol</a:t>
            </a:r>
            <a:r>
              <a:rPr lang="en-US" dirty="0" smtClean="0"/>
              <a:t>/L or if</a:t>
            </a:r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hyperbilirubinaemia</a:t>
            </a:r>
            <a:r>
              <a:rPr lang="en-US" dirty="0" smtClean="0"/>
              <a:t> is conjugated. As a result</a:t>
            </a:r>
          </a:p>
          <a:p>
            <a:pPr algn="l">
              <a:buNone/>
            </a:pPr>
            <a:r>
              <a:rPr lang="en-US" dirty="0" smtClean="0"/>
              <a:t>of </a:t>
            </a:r>
            <a:r>
              <a:rPr lang="en-US" dirty="0" err="1" smtClean="0"/>
              <a:t>haemolytic</a:t>
            </a:r>
            <a:r>
              <a:rPr lang="en-US" dirty="0" smtClean="0"/>
              <a:t> disease, the plasma concentration of</a:t>
            </a:r>
          </a:p>
          <a:p>
            <a:pPr algn="l">
              <a:buNone/>
            </a:pP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 may be as high as 500 </a:t>
            </a:r>
            <a:r>
              <a:rPr lang="en-US" dirty="0" err="1" smtClean="0"/>
              <a:t>μmol</a:t>
            </a:r>
            <a:r>
              <a:rPr lang="en-US" dirty="0" smtClean="0"/>
              <a:t>/L</a:t>
            </a:r>
          </a:p>
          <a:p>
            <a:pPr algn="l">
              <a:buNone/>
            </a:pPr>
            <a:r>
              <a:rPr lang="en-US" dirty="0" smtClean="0"/>
              <a:t>and may exceed the plasma protein-binding capacity;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inherited </a:t>
            </a:r>
            <a:r>
              <a:rPr lang="en-US" sz="3200" b="1" dirty="0" err="1" smtClean="0">
                <a:solidFill>
                  <a:srgbClr val="FF0000"/>
                </a:solidFill>
              </a:rPr>
              <a:t>hyperbilirubinaemias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Unconjugated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hyperbilirubinaemia</a:t>
            </a:r>
            <a:r>
              <a:rPr lang="en-US" sz="2400" b="1" dirty="0" smtClean="0">
                <a:solidFill>
                  <a:srgbClr val="FF0000"/>
                </a:solidFill>
              </a:rPr>
              <a:t> :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1-</a:t>
            </a:r>
            <a:r>
              <a:rPr lang="en-US" sz="2400" i="1" dirty="0" smtClean="0"/>
              <a:t>Gilbert’s syndrome :  </a:t>
            </a:r>
          </a:p>
          <a:p>
            <a:pPr algn="l">
              <a:buNone/>
            </a:pPr>
            <a:r>
              <a:rPr lang="ar-IQ" sz="2400" dirty="0" smtClean="0"/>
              <a:t> </a:t>
            </a:r>
            <a:r>
              <a:rPr lang="en-US" sz="2400" dirty="0" smtClean="0"/>
              <a:t>3 %–7 %of the population  , at any age but usually develops after the second decade. Plasma unconjugated bilirubin concentrations are usually between 20 </a:t>
            </a:r>
            <a:r>
              <a:rPr lang="en-US" sz="2400" dirty="0" err="1" smtClean="0"/>
              <a:t>μmol</a:t>
            </a:r>
            <a:r>
              <a:rPr lang="en-US" sz="2400" dirty="0" smtClean="0"/>
              <a:t>/L and 40 </a:t>
            </a:r>
            <a:r>
              <a:rPr lang="en-US" sz="2400" dirty="0" err="1" smtClean="0"/>
              <a:t>μmol</a:t>
            </a:r>
            <a:r>
              <a:rPr lang="en-US" sz="2400" dirty="0" smtClean="0"/>
              <a:t>/L </a:t>
            </a:r>
          </a:p>
          <a:p>
            <a:pPr algn="l">
              <a:buNone/>
            </a:pPr>
            <a:r>
              <a:rPr lang="en-US" sz="2400" dirty="0" smtClean="0"/>
              <a:t> must be differentiated from </a:t>
            </a:r>
            <a:r>
              <a:rPr lang="en-US" sz="2400" dirty="0" err="1" smtClean="0"/>
              <a:t>haemolysis</a:t>
            </a:r>
            <a:r>
              <a:rPr lang="en-US" sz="2400" dirty="0" smtClean="0"/>
              <a:t> and liver disease.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Occurs due to mutation of </a:t>
            </a:r>
            <a:r>
              <a:rPr lang="en-US" sz="2400" b="1" smtClean="0">
                <a:solidFill>
                  <a:srgbClr val="FF0000"/>
                </a:solidFill>
              </a:rPr>
              <a:t>UGT gene </a:t>
            </a:r>
            <a:endParaRPr lang="ar-IQ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FUNCTIONS OF THE LIVER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General metabolic functions :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1-</a:t>
            </a:r>
            <a:r>
              <a:rPr lang="en-US" sz="2400" dirty="0" smtClean="0"/>
              <a:t> </a:t>
            </a:r>
            <a:r>
              <a:rPr lang="en-US" sz="2400" dirty="0" err="1" smtClean="0"/>
              <a:t>Glycogenesis</a:t>
            </a:r>
            <a:r>
              <a:rPr lang="en-US" sz="2400" dirty="0" smtClean="0"/>
              <a:t> and </a:t>
            </a:r>
            <a:r>
              <a:rPr lang="en-US" sz="2400" dirty="0" err="1" smtClean="0"/>
              <a:t>glycogenolysis</a:t>
            </a:r>
            <a:endParaRPr lang="en-US" sz="2400" dirty="0" smtClean="0"/>
          </a:p>
          <a:p>
            <a:pPr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2-</a:t>
            </a:r>
            <a:r>
              <a:rPr lang="en-US" sz="2400" dirty="0" smtClean="0"/>
              <a:t> 	</a:t>
            </a:r>
            <a:r>
              <a:rPr lang="en-US" sz="2400" dirty="0" err="1" smtClean="0"/>
              <a:t>Gluconeogenesis</a:t>
            </a:r>
            <a:endParaRPr lang="en-US" sz="2400" dirty="0" smtClean="0"/>
          </a:p>
          <a:p>
            <a:pPr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3-</a:t>
            </a:r>
            <a:r>
              <a:rPr lang="en-US" sz="2400" dirty="0" smtClean="0"/>
              <a:t>Ketogenesis</a:t>
            </a:r>
          </a:p>
          <a:p>
            <a:pPr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4-</a:t>
            </a:r>
            <a:r>
              <a:rPr lang="en-US" sz="2400" dirty="0" smtClean="0"/>
              <a:t> Convert ammonia to a much less toxic substance called urea</a:t>
            </a:r>
          </a:p>
          <a:p>
            <a:pPr algn="l" rtl="0">
              <a:buNone/>
            </a:pPr>
            <a:endParaRPr lang="en-US" sz="2400" b="1" dirty="0" smtClean="0"/>
          </a:p>
          <a:p>
            <a:pPr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Synthetic functions :</a:t>
            </a:r>
          </a:p>
          <a:p>
            <a:pPr algn="l">
              <a:buNone/>
            </a:pPr>
            <a:r>
              <a:rPr lang="ar-IQ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1-</a:t>
            </a:r>
            <a:r>
              <a:rPr lang="en-US" sz="2400" i="1" dirty="0" smtClean="0"/>
              <a:t> </a:t>
            </a:r>
            <a:r>
              <a:rPr lang="en-US" sz="2400" dirty="0" smtClean="0"/>
              <a:t>plasma proteins, excluding </a:t>
            </a:r>
            <a:r>
              <a:rPr lang="en-US" sz="2400" dirty="0" err="1" smtClean="0"/>
              <a:t>immunoglobulins</a:t>
            </a:r>
            <a:r>
              <a:rPr lang="en-US" sz="2400" dirty="0" smtClean="0"/>
              <a:t> and complement,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2-</a:t>
            </a:r>
            <a:r>
              <a:rPr lang="en-US" sz="2400" dirty="0" smtClean="0"/>
              <a:t>Most coagulation factors, including fibrinogen and factors II (</a:t>
            </a:r>
            <a:r>
              <a:rPr lang="en-US" sz="2400" dirty="0" err="1" smtClean="0"/>
              <a:t>prothrombin</a:t>
            </a:r>
            <a:r>
              <a:rPr lang="en-US" sz="2400" dirty="0" smtClean="0"/>
              <a:t>), V, VII, IX, X, XI, XII and XIII – of these, </a:t>
            </a:r>
            <a:r>
              <a:rPr lang="en-US" sz="2400" dirty="0" err="1" smtClean="0"/>
              <a:t>prothrombin</a:t>
            </a:r>
            <a:r>
              <a:rPr lang="en-US" sz="2400" dirty="0" smtClean="0"/>
              <a:t> (II) and factors VII, IX and X cannot be synthesized without vitamin K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3-</a:t>
            </a:r>
            <a:r>
              <a:rPr lang="en-US" sz="2400" dirty="0" smtClean="0"/>
              <a:t>primary bile acids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4-</a:t>
            </a:r>
            <a:r>
              <a:rPr lang="en-US" sz="2400" dirty="0" smtClean="0"/>
              <a:t>The lipoproteins, such as VLDL and high-density</a:t>
            </a:r>
          </a:p>
          <a:p>
            <a:pPr algn="l">
              <a:buNone/>
            </a:pPr>
            <a:r>
              <a:rPr lang="en-US" sz="2400" dirty="0" smtClean="0"/>
              <a:t>lipoprotein (HDL)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endParaRPr lang="ar-IQ" sz="2400" b="1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FUNCTIONS OF THE LIVER</a:t>
            </a:r>
            <a:endParaRPr lang="ar-IQ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dirty="0" smtClean="0"/>
              <a:t>The liver has a very large functional reserve. 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ar-IQ" dirty="0" smtClean="0"/>
              <a:t> </a:t>
            </a:r>
            <a:r>
              <a:rPr lang="en-US" dirty="0" smtClean="0"/>
              <a:t>Deficiencies in synthetic function can be detected only if liver disease is extensive. Before a fall in plasma albumin</a:t>
            </a:r>
          </a:p>
          <a:p>
            <a:pPr algn="l">
              <a:buNone/>
            </a:pPr>
            <a:r>
              <a:rPr lang="en-US" dirty="0" smtClean="0"/>
              <a:t>concentration is attributed to advanced liver disease,</a:t>
            </a:r>
          </a:p>
          <a:p>
            <a:pPr algn="l">
              <a:buNone/>
            </a:pPr>
            <a:r>
              <a:rPr lang="en-US" dirty="0" err="1" smtClean="0"/>
              <a:t>extrahepatic</a:t>
            </a:r>
            <a:r>
              <a:rPr lang="en-US" dirty="0" smtClean="0"/>
              <a:t> causes must be excluded, such as the loss</a:t>
            </a:r>
          </a:p>
          <a:p>
            <a:pPr algn="l">
              <a:buNone/>
            </a:pPr>
            <a:r>
              <a:rPr lang="en-US" dirty="0" smtClean="0"/>
              <a:t>of protein through the kidney, gut or skin, or across</a:t>
            </a:r>
          </a:p>
          <a:p>
            <a:pPr algn="l">
              <a:buNone/>
            </a:pPr>
            <a:r>
              <a:rPr lang="en-US" dirty="0" smtClean="0"/>
              <a:t>capillary membranes into the interstitial space, as in</a:t>
            </a:r>
          </a:p>
          <a:p>
            <a:pPr algn="l">
              <a:buNone/>
            </a:pPr>
            <a:r>
              <a:rPr lang="en-US" dirty="0" smtClean="0"/>
              <a:t>even mild inflammation or infection . </a:t>
            </a:r>
          </a:p>
          <a:p>
            <a:pPr algn="l">
              <a:buNone/>
            </a:pPr>
            <a:r>
              <a:rPr lang="en-US" dirty="0" err="1" smtClean="0"/>
              <a:t>Prothrombin</a:t>
            </a:r>
            <a:r>
              <a:rPr lang="en-US" dirty="0" smtClean="0"/>
              <a:t> levels, assessed by measuring the</a:t>
            </a:r>
          </a:p>
          <a:p>
            <a:pPr algn="l">
              <a:buNone/>
            </a:pPr>
            <a:r>
              <a:rPr lang="en-US" dirty="0" err="1" smtClean="0"/>
              <a:t>prothrombin</a:t>
            </a:r>
            <a:r>
              <a:rPr lang="en-US" dirty="0" smtClean="0"/>
              <a:t> time, may be reduced because of impaired</a:t>
            </a:r>
          </a:p>
          <a:p>
            <a:pPr algn="l">
              <a:buNone/>
            </a:pPr>
            <a:r>
              <a:rPr lang="en-US" dirty="0" smtClean="0"/>
              <a:t>hepatic synthesis, whether due to failure to absorb</a:t>
            </a:r>
          </a:p>
          <a:p>
            <a:pPr algn="l">
              <a:buNone/>
            </a:pPr>
            <a:r>
              <a:rPr lang="en-US" dirty="0" smtClean="0"/>
              <a:t>vitamin K or to </a:t>
            </a:r>
            <a:r>
              <a:rPr lang="en-US" dirty="0" err="1" smtClean="0"/>
              <a:t>hepatocellular</a:t>
            </a:r>
            <a:r>
              <a:rPr lang="en-US" dirty="0" smtClean="0"/>
              <a:t> damage. If </a:t>
            </a:r>
            <a:r>
              <a:rPr lang="en-US" dirty="0" err="1" smtClean="0"/>
              <a:t>hepatocellular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function is adequate, </a:t>
            </a:r>
            <a:r>
              <a:rPr lang="en-US" dirty="0" err="1" smtClean="0"/>
              <a:t>parenteral</a:t>
            </a:r>
            <a:r>
              <a:rPr lang="en-US" dirty="0" smtClean="0"/>
              <a:t> administration of</a:t>
            </a:r>
          </a:p>
          <a:p>
            <a:pPr algn="l">
              <a:buNone/>
            </a:pPr>
            <a:r>
              <a:rPr lang="en-US" dirty="0" smtClean="0"/>
              <a:t>vitamin K may reverse the abnormality.</a:t>
            </a:r>
            <a:endParaRPr lang="ar-IQ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7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FUNCTIONS OF THE LIVER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Excretion and detoxification :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1-</a:t>
            </a:r>
            <a:r>
              <a:rPr lang="en-US" sz="2400" dirty="0" smtClean="0"/>
              <a:t>Excretion of </a:t>
            </a:r>
            <a:r>
              <a:rPr lang="en-US" sz="2400" dirty="0" err="1" smtClean="0"/>
              <a:t>bilirubin</a:t>
            </a:r>
            <a:endParaRPr lang="en-US" sz="2400" dirty="0" smtClean="0"/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2-</a:t>
            </a:r>
            <a:r>
              <a:rPr lang="en-US" sz="2400" dirty="0" smtClean="0"/>
              <a:t>Cholesterol – excreted in the bile either unchanged or</a:t>
            </a:r>
          </a:p>
          <a:p>
            <a:pPr algn="l">
              <a:buNone/>
            </a:pPr>
            <a:r>
              <a:rPr lang="en-US" sz="2400" dirty="0" smtClean="0"/>
              <a:t>after conversion to bile acids.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3-</a:t>
            </a:r>
            <a:r>
              <a:rPr lang="en-US" sz="2400" dirty="0" smtClean="0"/>
              <a:t>Amino acids – which are </a:t>
            </a:r>
            <a:r>
              <a:rPr lang="en-US" sz="2400" dirty="0" err="1" smtClean="0"/>
              <a:t>deaminated</a:t>
            </a:r>
            <a:r>
              <a:rPr lang="en-US" sz="2400" dirty="0" smtClean="0"/>
              <a:t> in the </a:t>
            </a:r>
            <a:r>
              <a:rPr lang="en-US" sz="2400" dirty="0" err="1" smtClean="0"/>
              <a:t>liver.Amino</a:t>
            </a:r>
            <a:r>
              <a:rPr lang="en-US" sz="2400" dirty="0" smtClean="0"/>
              <a:t> groups, and the ammonia produced by intestinal bacterial action and absorbed into the portal vein, are converted to urea.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4-</a:t>
            </a:r>
            <a:r>
              <a:rPr lang="en-US" sz="2400" dirty="0" smtClean="0"/>
              <a:t>Steroid hormones – which are metabolized and inactivated by conjugation with </a:t>
            </a:r>
            <a:r>
              <a:rPr lang="en-US" sz="2400" dirty="0" err="1" smtClean="0"/>
              <a:t>glucuronate</a:t>
            </a:r>
            <a:r>
              <a:rPr lang="en-US" sz="2400" dirty="0" smtClean="0"/>
              <a:t> and </a:t>
            </a:r>
            <a:r>
              <a:rPr lang="en-US" sz="2400" dirty="0" err="1" smtClean="0"/>
              <a:t>sulphate</a:t>
            </a:r>
            <a:r>
              <a:rPr lang="en-US" sz="2400" dirty="0" smtClean="0"/>
              <a:t> and excreted in the urine in these water soluble forms.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5-</a:t>
            </a:r>
            <a:r>
              <a:rPr lang="en-US" sz="2400" dirty="0" smtClean="0"/>
              <a:t>Many drugs </a:t>
            </a:r>
          </a:p>
          <a:p>
            <a:pPr algn="l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6-</a:t>
            </a:r>
            <a:r>
              <a:rPr lang="en-US" sz="2400" dirty="0" smtClean="0"/>
              <a:t>Toxins</a:t>
            </a:r>
            <a:endParaRPr lang="ar-IQ" sz="2400" b="1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794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Formation and excretion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bilirubin</a:t>
            </a:r>
            <a:endParaRPr lang="ar-IQ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3000"/>
            <a:ext cx="8715435" cy="542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Formation and excretion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bilirubin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2800" dirty="0" smtClean="0"/>
              <a:t>Less than 300 </a:t>
            </a:r>
            <a:r>
              <a:rPr lang="en-US" sz="2800" dirty="0" err="1" smtClean="0"/>
              <a:t>μmol</a:t>
            </a:r>
            <a:r>
              <a:rPr lang="en-US" sz="2800" dirty="0" smtClean="0"/>
              <a:t> of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is produced daily from</a:t>
            </a:r>
          </a:p>
          <a:p>
            <a:pPr algn="l">
              <a:buNone/>
            </a:pPr>
            <a:r>
              <a:rPr lang="en-US" sz="2800" dirty="0" smtClean="0"/>
              <a:t>the breakdown of erythrocytes, while the normal</a:t>
            </a:r>
          </a:p>
          <a:p>
            <a:pPr algn="l">
              <a:buNone/>
            </a:pPr>
            <a:r>
              <a:rPr lang="en-US" sz="2800" dirty="0" smtClean="0"/>
              <a:t>liver is able to conjugate up to about 1 </a:t>
            </a:r>
            <a:r>
              <a:rPr lang="en-US" sz="2800" dirty="0" err="1" smtClean="0"/>
              <a:t>mmol</a:t>
            </a:r>
            <a:r>
              <a:rPr lang="en-US" sz="2800" dirty="0" smtClean="0"/>
              <a:t>/day, and</a:t>
            </a:r>
          </a:p>
          <a:p>
            <a:pPr algn="l">
              <a:buNone/>
            </a:pPr>
            <a:r>
              <a:rPr lang="en-US" sz="2800" dirty="0" smtClean="0"/>
              <a:t>therefore </a:t>
            </a:r>
            <a:r>
              <a:rPr lang="en-US" sz="2800" dirty="0" err="1" smtClean="0"/>
              <a:t>hyperbilirubinaemia</a:t>
            </a:r>
            <a:r>
              <a:rPr lang="en-US" sz="2800" dirty="0" smtClean="0"/>
              <a:t> is an insensitive index of</a:t>
            </a:r>
          </a:p>
          <a:p>
            <a:pPr algn="l">
              <a:buNone/>
            </a:pPr>
            <a:r>
              <a:rPr lang="en-US" sz="2800" dirty="0" err="1" smtClean="0"/>
              <a:t>parenchymal</a:t>
            </a:r>
            <a:r>
              <a:rPr lang="en-US" sz="2800" dirty="0" smtClean="0"/>
              <a:t> hepatic disease.</a:t>
            </a:r>
          </a:p>
          <a:p>
            <a:pPr algn="l">
              <a:buNone/>
            </a:pPr>
            <a:r>
              <a:rPr lang="en-US" sz="2800" dirty="0" err="1" smtClean="0"/>
              <a:t>Bilirubin</a:t>
            </a:r>
            <a:r>
              <a:rPr lang="en-US" sz="2800" dirty="0" smtClean="0"/>
              <a:t> is normally transported to the liver bound to albumin. In this form it is called </a:t>
            </a:r>
            <a:r>
              <a:rPr lang="en-US" sz="2800" dirty="0" err="1" smtClean="0"/>
              <a:t>unconjugated</a:t>
            </a:r>
            <a:r>
              <a:rPr lang="en-US" sz="2800" dirty="0" smtClean="0"/>
              <a:t>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, which is lipid soluble and therefore, if not protein bound, can cross cell membranes, including those forming the blood–brain barrier. In </a:t>
            </a:r>
            <a:r>
              <a:rPr lang="en-US" sz="2800" smtClean="0"/>
              <a:t>this form it </a:t>
            </a:r>
            <a:r>
              <a:rPr lang="en-US" sz="2800" dirty="0" smtClean="0"/>
              <a:t>is potentially toxic; however, </a:t>
            </a:r>
            <a:r>
              <a:rPr lang="en-US" sz="2800" smtClean="0"/>
              <a:t>at physiological concentrations </a:t>
            </a:r>
            <a:r>
              <a:rPr lang="en-US" sz="2800" dirty="0" smtClean="0"/>
              <a:t>it is all protein bound.</a:t>
            </a:r>
            <a:endParaRPr lang="ar-IQ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Formation and excretion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bilirubin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2800" dirty="0" err="1" smtClean="0"/>
              <a:t>Bilirubin</a:t>
            </a:r>
            <a:r>
              <a:rPr lang="en-US" sz="2800" dirty="0" smtClean="0"/>
              <a:t> is bound to </a:t>
            </a:r>
            <a:r>
              <a:rPr lang="en-US" sz="2800" dirty="0" err="1" smtClean="0"/>
              <a:t>ligandin</a:t>
            </a:r>
            <a:r>
              <a:rPr lang="en-US" sz="2800" dirty="0" smtClean="0"/>
              <a:t> (Y protein). From there it is actively transported to the smooth endoplasmic reticulum, where it is conjugated with </a:t>
            </a:r>
            <a:r>
              <a:rPr lang="en-US" sz="2800" dirty="0" err="1" smtClean="0"/>
              <a:t>glucuronate</a:t>
            </a:r>
            <a:r>
              <a:rPr lang="en-US" sz="2800" dirty="0" smtClean="0"/>
              <a:t> by a process </a:t>
            </a:r>
            <a:r>
              <a:rPr lang="en-US" sz="2800" dirty="0" err="1" smtClean="0"/>
              <a:t>catalysed</a:t>
            </a:r>
            <a:r>
              <a:rPr lang="en-US" sz="2800" dirty="0" smtClean="0"/>
              <a:t> by </a:t>
            </a:r>
            <a:r>
              <a:rPr lang="en-US" sz="2800" dirty="0" err="1" smtClean="0"/>
              <a:t>uridine</a:t>
            </a:r>
            <a:r>
              <a:rPr lang="en-US" sz="2800" dirty="0" smtClean="0"/>
              <a:t> </a:t>
            </a:r>
            <a:r>
              <a:rPr lang="en-US" sz="2800" dirty="0" err="1" smtClean="0"/>
              <a:t>diphosphate</a:t>
            </a:r>
            <a:r>
              <a:rPr lang="en-US" sz="2800" dirty="0" smtClean="0"/>
              <a:t> </a:t>
            </a:r>
            <a:r>
              <a:rPr lang="en-US" sz="2800" dirty="0" err="1" smtClean="0"/>
              <a:t>glucuronyl</a:t>
            </a:r>
            <a:r>
              <a:rPr lang="en-US" sz="2800" dirty="0" smtClean="0"/>
              <a:t> </a:t>
            </a:r>
            <a:r>
              <a:rPr lang="en-US" sz="2800" dirty="0" err="1" smtClean="0"/>
              <a:t>transferase</a:t>
            </a:r>
            <a:r>
              <a:rPr lang="en-US" sz="2800" dirty="0" smtClean="0"/>
              <a:t>. </a:t>
            </a:r>
          </a:p>
          <a:p>
            <a:pPr algn="l">
              <a:buNone/>
            </a:pPr>
            <a:r>
              <a:rPr lang="en-US" sz="2800" dirty="0" err="1" smtClean="0"/>
              <a:t>Bilirubin</a:t>
            </a:r>
            <a:r>
              <a:rPr lang="en-US" sz="2800" dirty="0" smtClean="0"/>
              <a:t> </a:t>
            </a:r>
            <a:r>
              <a:rPr lang="en-US" sz="2800" dirty="0" err="1" smtClean="0"/>
              <a:t>monoglucuronide</a:t>
            </a:r>
            <a:r>
              <a:rPr lang="en-US" sz="2800" dirty="0" smtClean="0"/>
              <a:t> passes to the </a:t>
            </a:r>
            <a:r>
              <a:rPr lang="en-US" sz="2800" dirty="0" err="1" smtClean="0"/>
              <a:t>canalicular</a:t>
            </a:r>
            <a:r>
              <a:rPr lang="en-US" sz="2800" dirty="0" smtClean="0"/>
              <a:t> surfaces of the </a:t>
            </a:r>
            <a:r>
              <a:rPr lang="en-US" sz="2800" dirty="0" err="1" smtClean="0"/>
              <a:t>hepatocytes</a:t>
            </a:r>
            <a:r>
              <a:rPr lang="en-US" sz="2800" dirty="0" smtClean="0"/>
              <a:t>, where, after the addition of a second </a:t>
            </a:r>
            <a:r>
              <a:rPr lang="en-US" sz="2800" dirty="0" err="1" smtClean="0"/>
              <a:t>glucuronate</a:t>
            </a:r>
            <a:r>
              <a:rPr lang="en-US" sz="2800" dirty="0" smtClean="0"/>
              <a:t> molecule, it is secreted by active processes into the bile </a:t>
            </a:r>
            <a:r>
              <a:rPr lang="en-US" sz="2800" dirty="0" err="1" smtClean="0"/>
              <a:t>canaliculi</a:t>
            </a:r>
            <a:r>
              <a:rPr lang="en-US" sz="2800" dirty="0" smtClean="0"/>
              <a:t>. This process is largely</a:t>
            </a:r>
          </a:p>
          <a:p>
            <a:pPr algn="l">
              <a:buNone/>
            </a:pPr>
            <a:r>
              <a:rPr lang="en-US" sz="2800" dirty="0" smtClean="0"/>
              <a:t>dependent on the active secretion of bile acids from</a:t>
            </a:r>
          </a:p>
          <a:p>
            <a:pPr algn="l">
              <a:buNone/>
            </a:pPr>
            <a:r>
              <a:rPr lang="en-US" sz="2800" dirty="0" err="1" smtClean="0"/>
              <a:t>hepatocytes</a:t>
            </a:r>
            <a:r>
              <a:rPr lang="en-US" sz="2800" dirty="0" smtClean="0"/>
              <a:t>. </a:t>
            </a:r>
            <a:endParaRPr lang="ar-IQ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Formation and excretion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bilirubin</a:t>
            </a:r>
            <a:endParaRPr lang="ar-IQ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500066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Drugs, may compete for binding to </a:t>
            </a:r>
            <a:r>
              <a:rPr lang="en-US" dirty="0" err="1" smtClean="0"/>
              <a:t>ligandin</a:t>
            </a:r>
            <a:r>
              <a:rPr lang="en-US" dirty="0" smtClean="0"/>
              <a:t>, thus impairing </a:t>
            </a:r>
            <a:r>
              <a:rPr lang="en-US" dirty="0" err="1" smtClean="0"/>
              <a:t>bilirubin</a:t>
            </a:r>
            <a:r>
              <a:rPr lang="en-US" dirty="0" smtClean="0"/>
              <a:t> conjugation and excretion. </a:t>
            </a:r>
            <a:r>
              <a:rPr lang="en-US" dirty="0" err="1" smtClean="0"/>
              <a:t>Novobiocin</a:t>
            </a:r>
            <a:r>
              <a:rPr lang="en-US" dirty="0" smtClean="0"/>
              <a:t> inhibits </a:t>
            </a:r>
            <a:r>
              <a:rPr lang="en-US" dirty="0" err="1" smtClean="0"/>
              <a:t>glucuronyl</a:t>
            </a:r>
            <a:r>
              <a:rPr lang="en-US" dirty="0" smtClean="0"/>
              <a:t> </a:t>
            </a:r>
            <a:r>
              <a:rPr lang="en-US" dirty="0" err="1" smtClean="0"/>
              <a:t>transferase,thus</a:t>
            </a:r>
            <a:r>
              <a:rPr lang="en-US" dirty="0" smtClean="0"/>
              <a:t> exacerbating </a:t>
            </a: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hyperbilirubinaemia</a:t>
            </a:r>
            <a:r>
              <a:rPr lang="en-US" dirty="0" smtClean="0"/>
              <a:t>.</a:t>
            </a:r>
          </a:p>
          <a:p>
            <a:pPr algn="l">
              <a:buNone/>
            </a:pPr>
            <a:r>
              <a:rPr lang="en-US" dirty="0" err="1" smtClean="0"/>
              <a:t>Bilirubin</a:t>
            </a:r>
            <a:r>
              <a:rPr lang="en-US" dirty="0" smtClean="0"/>
              <a:t> is often assayed by the Van den Bergh </a:t>
            </a:r>
            <a:r>
              <a:rPr lang="en-US" dirty="0" err="1" smtClean="0"/>
              <a:t>reaction,which</a:t>
            </a:r>
            <a:r>
              <a:rPr lang="en-US" dirty="0" smtClean="0"/>
              <a:t> allows conjugated (direct-reacting) and </a:t>
            </a:r>
            <a:r>
              <a:rPr lang="en-US" dirty="0" err="1" smtClean="0"/>
              <a:t>unconjugated</a:t>
            </a:r>
            <a:r>
              <a:rPr lang="en-US" dirty="0" smtClean="0"/>
              <a:t> (indirect-reacting) </a:t>
            </a:r>
            <a:r>
              <a:rPr lang="en-US" dirty="0" err="1" smtClean="0"/>
              <a:t>bilirubin</a:t>
            </a:r>
            <a:r>
              <a:rPr lang="en-US" dirty="0" smtClean="0"/>
              <a:t> to be distinguished.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Retention of </a:t>
            </a:r>
            <a:r>
              <a:rPr lang="en-US" sz="3200" b="1" dirty="0" err="1" smtClean="0">
                <a:solidFill>
                  <a:srgbClr val="FF0000"/>
                </a:solidFill>
              </a:rPr>
              <a:t>bilirubin</a:t>
            </a:r>
            <a:r>
              <a:rPr lang="en-US" sz="3200" b="1" dirty="0" smtClean="0">
                <a:solidFill>
                  <a:srgbClr val="FF0000"/>
                </a:solidFill>
              </a:rPr>
              <a:t> in plasma: jaundice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l">
              <a:buNone/>
            </a:pPr>
            <a:r>
              <a:rPr lang="en-US" sz="2800" dirty="0" smtClean="0"/>
              <a:t>Jaundice usually becomes clinically apparent when the plasma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concentration reaches about 50 </a:t>
            </a:r>
            <a:r>
              <a:rPr lang="en-US" sz="2800" dirty="0" err="1" smtClean="0"/>
              <a:t>μmol</a:t>
            </a:r>
            <a:r>
              <a:rPr lang="en-US" sz="2800" dirty="0" smtClean="0"/>
              <a:t>/L (</a:t>
            </a:r>
            <a:r>
              <a:rPr lang="en-US" sz="2800" dirty="0" err="1" smtClean="0"/>
              <a:t>hyperbilirubinaemia</a:t>
            </a:r>
            <a:r>
              <a:rPr lang="en-US" sz="2800" dirty="0" smtClean="0"/>
              <a:t>), about twice the upper reference limit. It occurs when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production exceeds the hepatic capacity to excrete it. This may be because: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1-</a:t>
            </a:r>
            <a:r>
              <a:rPr lang="en-US" sz="2800" dirty="0" smtClean="0"/>
              <a:t>An increased rate of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production exceeds normal excretory capacity of the liver (</a:t>
            </a:r>
            <a:r>
              <a:rPr lang="en-US" sz="2800" dirty="0" err="1" smtClean="0">
                <a:solidFill>
                  <a:srgbClr val="FF0000"/>
                </a:solidFill>
              </a:rPr>
              <a:t>prehepatic</a:t>
            </a:r>
            <a:r>
              <a:rPr lang="en-US" sz="2800" dirty="0" smtClean="0">
                <a:solidFill>
                  <a:srgbClr val="FF0000"/>
                </a:solidFill>
              </a:rPr>
              <a:t> jaundice</a:t>
            </a:r>
            <a:r>
              <a:rPr lang="en-US" sz="2800" dirty="0" smtClean="0"/>
              <a:t>).</a:t>
            </a:r>
          </a:p>
          <a:p>
            <a:pPr algn="l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2-</a:t>
            </a:r>
            <a:r>
              <a:rPr lang="en-US" sz="2800" dirty="0" smtClean="0"/>
              <a:t>The normal load of </a:t>
            </a:r>
            <a:r>
              <a:rPr lang="en-US" sz="2800" dirty="0" err="1" smtClean="0"/>
              <a:t>bilirubin</a:t>
            </a:r>
            <a:r>
              <a:rPr lang="en-US" sz="2800" dirty="0" smtClean="0"/>
              <a:t> cannot be conjugated and/or excreted by damaged liver cells (</a:t>
            </a:r>
            <a:r>
              <a:rPr lang="en-US" sz="2800" dirty="0" smtClean="0">
                <a:solidFill>
                  <a:srgbClr val="FF0000"/>
                </a:solidFill>
              </a:rPr>
              <a:t>hepatic jaundice</a:t>
            </a:r>
            <a:r>
              <a:rPr lang="en-US" sz="2800" dirty="0" smtClean="0"/>
              <a:t>).</a:t>
            </a: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3-</a:t>
            </a:r>
            <a:r>
              <a:rPr lang="en-US" sz="2800" dirty="0" smtClean="0"/>
              <a:t>The </a:t>
            </a:r>
            <a:r>
              <a:rPr lang="en-US" sz="2800" dirty="0" err="1" smtClean="0"/>
              <a:t>biliary</a:t>
            </a:r>
            <a:r>
              <a:rPr lang="en-US" sz="2800" dirty="0" smtClean="0"/>
              <a:t> flow is obstructed, so that conjugated</a:t>
            </a:r>
          </a:p>
          <a:p>
            <a:pPr algn="l">
              <a:buNone/>
            </a:pPr>
            <a:r>
              <a:rPr lang="en-US" sz="2800" dirty="0" err="1" smtClean="0"/>
              <a:t>bilirubin</a:t>
            </a:r>
            <a:r>
              <a:rPr lang="en-US" sz="2800" dirty="0" smtClean="0"/>
              <a:t> cannot be excreted into the intestine and</a:t>
            </a:r>
          </a:p>
          <a:p>
            <a:pPr algn="l">
              <a:buNone/>
            </a:pPr>
            <a:r>
              <a:rPr lang="en-US" sz="2800" dirty="0" smtClean="0"/>
              <a:t>is regurgitated into the systemic circulation (</a:t>
            </a:r>
            <a:r>
              <a:rPr lang="en-US" sz="2800" dirty="0" err="1" smtClean="0">
                <a:solidFill>
                  <a:srgbClr val="FF0000"/>
                </a:solidFill>
              </a:rPr>
              <a:t>posthepatic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l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jaundice</a:t>
            </a:r>
            <a:r>
              <a:rPr lang="en-US" sz="2800" dirty="0" smtClean="0"/>
              <a:t>).</a:t>
            </a:r>
            <a:endParaRPr lang="ar-IQ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1264</Words>
  <Application>Microsoft Office PowerPoint</Application>
  <PresentationFormat>On-screen Show (4:3)</PresentationFormat>
  <Paragraphs>124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سمة Office</vt:lpstr>
      <vt:lpstr>Liver disorders and liver function test (LFT)</vt:lpstr>
      <vt:lpstr>FUNCTIONS OF THE LIVER</vt:lpstr>
      <vt:lpstr>FUNCTIONS OF THE LIVER</vt:lpstr>
      <vt:lpstr>FUNCTIONS OF THE LIVER</vt:lpstr>
      <vt:lpstr>Formation and excretion of bilirubin</vt:lpstr>
      <vt:lpstr>Formation and excretion of bilirubin</vt:lpstr>
      <vt:lpstr>Formation and excretion of bilirubin</vt:lpstr>
      <vt:lpstr>Formation and excretion of bilirubin</vt:lpstr>
      <vt:lpstr>Retention of bilirubin in plasma: jaundice</vt:lpstr>
      <vt:lpstr>Unconjugated hyperbilirubinaemia</vt:lpstr>
      <vt:lpstr>Unconjugated hyperbilirubinaemia</vt:lpstr>
      <vt:lpstr>Unconjugated hyperbilirubinaemia</vt:lpstr>
      <vt:lpstr>Conjugated bilirubinaemia</vt:lpstr>
      <vt:lpstr>Conjugated bilirubinaemia</vt:lpstr>
      <vt:lpstr>Urobilinogen</vt:lpstr>
      <vt:lpstr>Jaundice in the newborn infant</vt:lpstr>
      <vt:lpstr>The inherited hyperbilirubinaemias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disorders and liver function test (LFT)</dc:title>
  <dc:creator>alshaarqa</dc:creator>
  <cp:lastModifiedBy>Maher</cp:lastModifiedBy>
  <cp:revision>54</cp:revision>
  <dcterms:created xsi:type="dcterms:W3CDTF">2019-11-01T20:19:41Z</dcterms:created>
  <dcterms:modified xsi:type="dcterms:W3CDTF">2020-03-09T22:29:38Z</dcterms:modified>
</cp:coreProperties>
</file>